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58" r:id="rId4"/>
    <p:sldId id="261" r:id="rId5"/>
    <p:sldId id="263" r:id="rId6"/>
    <p:sldId id="264" r:id="rId7"/>
    <p:sldId id="273" r:id="rId8"/>
    <p:sldId id="268" r:id="rId9"/>
    <p:sldId id="267" r:id="rId10"/>
    <p:sldId id="269" r:id="rId11"/>
    <p:sldId id="270" r:id="rId12"/>
    <p:sldId id="271" r:id="rId13"/>
    <p:sldId id="272" r:id="rId14"/>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6" d="100"/>
          <a:sy n="46" d="100"/>
        </p:scale>
        <p:origin x="-1310" y="-9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5" name="14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Rectángulo redondeado"/>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Título"/>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s-ES" smtClean="0"/>
              <a:t>Haga clic para modificar el estilo de título del patrón</a:t>
            </a:r>
            <a:endParaRPr kumimoji="0" lang="en-US"/>
          </a:p>
        </p:txBody>
      </p:sp>
      <p:sp>
        <p:nvSpPr>
          <p:cNvPr id="20" name="19 Subtítulo"/>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19" name="18 Marcador de fecha"/>
          <p:cNvSpPr>
            <a:spLocks noGrp="1"/>
          </p:cNvSpPr>
          <p:nvPr>
            <p:ph type="dt" sz="half" idx="10"/>
          </p:nvPr>
        </p:nvSpPr>
        <p:spPr/>
        <p:txBody>
          <a:bodyPr/>
          <a:lstStyle>
            <a:extLst/>
          </a:lstStyle>
          <a:p>
            <a:fld id="{EF1600B0-00BB-4BB4-87EA-E193ECC2A46B}" type="datetimeFigureOut">
              <a:rPr lang="es-CO" smtClean="0"/>
              <a:pPr/>
              <a:t>13/09/2013</a:t>
            </a:fld>
            <a:endParaRPr lang="es-CO"/>
          </a:p>
        </p:txBody>
      </p:sp>
      <p:sp>
        <p:nvSpPr>
          <p:cNvPr id="8" name="7 Marcador de pie de página"/>
          <p:cNvSpPr>
            <a:spLocks noGrp="1"/>
          </p:cNvSpPr>
          <p:nvPr>
            <p:ph type="ftr" sz="quarter" idx="11"/>
          </p:nvPr>
        </p:nvSpPr>
        <p:spPr/>
        <p:txBody>
          <a:bodyPr/>
          <a:lstStyle>
            <a:extLst/>
          </a:lstStyle>
          <a:p>
            <a:endParaRPr lang="es-CO"/>
          </a:p>
        </p:txBody>
      </p:sp>
      <p:sp>
        <p:nvSpPr>
          <p:cNvPr id="11" name="10 Marcador de número de diapositiva"/>
          <p:cNvSpPr>
            <a:spLocks noGrp="1"/>
          </p:cNvSpPr>
          <p:nvPr>
            <p:ph type="sldNum" sz="quarter" idx="12"/>
          </p:nvPr>
        </p:nvSpPr>
        <p:spPr/>
        <p:txBody>
          <a:bodyPr/>
          <a:lstStyle>
            <a:extLst/>
          </a:lstStyle>
          <a:p>
            <a:fld id="{A9279ECE-4EA0-48EB-8D5A-8E343536E745}" type="slidenum">
              <a:rPr lang="es-CO" smtClean="0"/>
              <a:pPr/>
              <a:t>‹Nº›</a:t>
            </a:fld>
            <a:endParaRPr lang="es-C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502920" y="4983480"/>
            <a:ext cx="8183880" cy="1051560"/>
          </a:xfrm>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502920" y="530352"/>
            <a:ext cx="8183880" cy="4187952"/>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EF1600B0-00BB-4BB4-87EA-E193ECC2A46B}" type="datetimeFigureOut">
              <a:rPr lang="es-CO" smtClean="0"/>
              <a:pPr/>
              <a:t>13/09/2013</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A9279ECE-4EA0-48EB-8D5A-8E343536E745}" type="slidenum">
              <a:rPr lang="es-CO" smtClean="0"/>
              <a:pPr/>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533404"/>
            <a:ext cx="1981200" cy="5257799"/>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533400" y="533402"/>
            <a:ext cx="5943600" cy="525780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EF1600B0-00BB-4BB4-87EA-E193ECC2A46B}" type="datetimeFigureOut">
              <a:rPr lang="es-CO" smtClean="0"/>
              <a:pPr/>
              <a:t>13/09/2013</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A9279ECE-4EA0-48EB-8D5A-8E343536E745}" type="slidenum">
              <a:rPr lang="es-CO" smtClean="0"/>
              <a:pPr/>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502920" y="4983480"/>
            <a:ext cx="8183880" cy="105156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502920" y="530352"/>
            <a:ext cx="8183880" cy="4187952"/>
          </a:xfrm>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EF1600B0-00BB-4BB4-87EA-E193ECC2A46B}" type="datetimeFigureOut">
              <a:rPr lang="es-CO" smtClean="0"/>
              <a:pPr/>
              <a:t>13/09/2013</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A9279ECE-4EA0-48EB-8D5A-8E343536E745}" type="slidenum">
              <a:rPr lang="es-CO" smtClean="0"/>
              <a:pPr/>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4" name="13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redondeado"/>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EF1600B0-00BB-4BB4-87EA-E193ECC2A46B}" type="datetimeFigureOut">
              <a:rPr lang="es-CO" smtClean="0"/>
              <a:pPr/>
              <a:t>13/09/2013</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A9279ECE-4EA0-48EB-8D5A-8E343536E745}" type="slidenum">
              <a:rPr lang="es-CO" smtClean="0"/>
              <a:pPr/>
              <a:t>‹Nº›</a:t>
            </a:fld>
            <a:endParaRPr lang="es-C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EF1600B0-00BB-4BB4-87EA-E193ECC2A46B}" type="datetimeFigureOut">
              <a:rPr lang="es-CO" smtClean="0"/>
              <a:pPr/>
              <a:t>13/09/2013</a:t>
            </a:fld>
            <a:endParaRPr lang="es-CO"/>
          </a:p>
        </p:txBody>
      </p:sp>
      <p:sp>
        <p:nvSpPr>
          <p:cNvPr id="6" name="5 Marcador de pie de página"/>
          <p:cNvSpPr>
            <a:spLocks noGrp="1"/>
          </p:cNvSpPr>
          <p:nvPr>
            <p:ph type="ftr" sz="quarter" idx="11"/>
          </p:nvPr>
        </p:nvSpPr>
        <p:spPr/>
        <p:txBody>
          <a:bodyPr/>
          <a:lstStyle>
            <a:extLst/>
          </a:lstStyle>
          <a:p>
            <a:endParaRPr lang="es-CO"/>
          </a:p>
        </p:txBody>
      </p:sp>
      <p:sp>
        <p:nvSpPr>
          <p:cNvPr id="7" name="6 Marcador de número de diapositiva"/>
          <p:cNvSpPr>
            <a:spLocks noGrp="1"/>
          </p:cNvSpPr>
          <p:nvPr>
            <p:ph type="sldNum" sz="quarter" idx="12"/>
          </p:nvPr>
        </p:nvSpPr>
        <p:spPr/>
        <p:txBody>
          <a:bodyPr/>
          <a:lstStyle>
            <a:extLst/>
          </a:lstStyle>
          <a:p>
            <a:fld id="{A9279ECE-4EA0-48EB-8D5A-8E343536E745}" type="slidenum">
              <a:rPr lang="es-CO" smtClean="0"/>
              <a:pPr/>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502920" y="4983480"/>
            <a:ext cx="8183880" cy="1051560"/>
          </a:xfrm>
        </p:spPr>
        <p:txBody>
          <a:bodyPr anchor="b"/>
          <a:lstStyle>
            <a:lvl1pPr>
              <a:defRPr b="1"/>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EF1600B0-00BB-4BB4-87EA-E193ECC2A46B}" type="datetimeFigureOut">
              <a:rPr lang="es-CO" smtClean="0"/>
              <a:pPr/>
              <a:t>13/09/2013</a:t>
            </a:fld>
            <a:endParaRPr lang="es-CO"/>
          </a:p>
        </p:txBody>
      </p:sp>
      <p:sp>
        <p:nvSpPr>
          <p:cNvPr id="8" name="7 Marcador de pie de página"/>
          <p:cNvSpPr>
            <a:spLocks noGrp="1"/>
          </p:cNvSpPr>
          <p:nvPr>
            <p:ph type="ftr" sz="quarter" idx="11"/>
          </p:nvPr>
        </p:nvSpPr>
        <p:spPr/>
        <p:txBody>
          <a:bodyPr/>
          <a:lstStyle>
            <a:extLst/>
          </a:lstStyle>
          <a:p>
            <a:endParaRPr lang="es-CO"/>
          </a:p>
        </p:txBody>
      </p:sp>
      <p:sp>
        <p:nvSpPr>
          <p:cNvPr id="9" name="8 Marcador de número de diapositiva"/>
          <p:cNvSpPr>
            <a:spLocks noGrp="1"/>
          </p:cNvSpPr>
          <p:nvPr>
            <p:ph type="sldNum" sz="quarter" idx="12"/>
          </p:nvPr>
        </p:nvSpPr>
        <p:spPr/>
        <p:txBody>
          <a:bodyPr/>
          <a:lstStyle>
            <a:extLst/>
          </a:lstStyle>
          <a:p>
            <a:fld id="{A9279ECE-4EA0-48EB-8D5A-8E343536E745}" type="slidenum">
              <a:rPr lang="es-CO" smtClean="0"/>
              <a:pPr/>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EF1600B0-00BB-4BB4-87EA-E193ECC2A46B}" type="datetimeFigureOut">
              <a:rPr lang="es-CO" smtClean="0"/>
              <a:pPr/>
              <a:t>13/09/2013</a:t>
            </a:fld>
            <a:endParaRPr lang="es-CO"/>
          </a:p>
        </p:txBody>
      </p:sp>
      <p:sp>
        <p:nvSpPr>
          <p:cNvPr id="4" name="3 Marcador de pie de página"/>
          <p:cNvSpPr>
            <a:spLocks noGrp="1"/>
          </p:cNvSpPr>
          <p:nvPr>
            <p:ph type="ftr" sz="quarter" idx="11"/>
          </p:nvPr>
        </p:nvSpPr>
        <p:spPr/>
        <p:txBody>
          <a:bodyPr/>
          <a:lstStyle>
            <a:extLst/>
          </a:lstStyle>
          <a:p>
            <a:endParaRPr lang="es-CO"/>
          </a:p>
        </p:txBody>
      </p:sp>
      <p:sp>
        <p:nvSpPr>
          <p:cNvPr id="5" name="4 Marcador de número de diapositiva"/>
          <p:cNvSpPr>
            <a:spLocks noGrp="1"/>
          </p:cNvSpPr>
          <p:nvPr>
            <p:ph type="sldNum" sz="quarter" idx="12"/>
          </p:nvPr>
        </p:nvSpPr>
        <p:spPr/>
        <p:txBody>
          <a:bodyPr/>
          <a:lstStyle>
            <a:extLst/>
          </a:lstStyle>
          <a:p>
            <a:fld id="{A9279ECE-4EA0-48EB-8D5A-8E343536E745}" type="slidenum">
              <a:rPr lang="es-CO" smtClean="0"/>
              <a:pPr/>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7" name="6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Marcador de fecha"/>
          <p:cNvSpPr>
            <a:spLocks noGrp="1"/>
          </p:cNvSpPr>
          <p:nvPr>
            <p:ph type="dt" sz="half" idx="10"/>
          </p:nvPr>
        </p:nvSpPr>
        <p:spPr/>
        <p:txBody>
          <a:bodyPr/>
          <a:lstStyle>
            <a:extLst/>
          </a:lstStyle>
          <a:p>
            <a:fld id="{EF1600B0-00BB-4BB4-87EA-E193ECC2A46B}" type="datetimeFigureOut">
              <a:rPr lang="es-CO" smtClean="0"/>
              <a:pPr/>
              <a:t>13/09/2013</a:t>
            </a:fld>
            <a:endParaRPr lang="es-CO"/>
          </a:p>
        </p:txBody>
      </p:sp>
      <p:sp>
        <p:nvSpPr>
          <p:cNvPr id="3" name="2 Marcador de pie de página"/>
          <p:cNvSpPr>
            <a:spLocks noGrp="1"/>
          </p:cNvSpPr>
          <p:nvPr>
            <p:ph type="ftr" sz="quarter" idx="11"/>
          </p:nvPr>
        </p:nvSpPr>
        <p:spPr/>
        <p:txBody>
          <a:bodyPr/>
          <a:lstStyle>
            <a:extLst/>
          </a:lstStyle>
          <a:p>
            <a:endParaRPr lang="es-CO"/>
          </a:p>
        </p:txBody>
      </p:sp>
      <p:sp>
        <p:nvSpPr>
          <p:cNvPr id="4" name="3 Marcador de número de diapositiva"/>
          <p:cNvSpPr>
            <a:spLocks noGrp="1"/>
          </p:cNvSpPr>
          <p:nvPr>
            <p:ph type="sldNum" sz="quarter" idx="12"/>
          </p:nvPr>
        </p:nvSpPr>
        <p:spPr/>
        <p:txBody>
          <a:bodyPr/>
          <a:lstStyle>
            <a:extLst/>
          </a:lstStyle>
          <a:p>
            <a:fld id="{A9279ECE-4EA0-48EB-8D5A-8E343536E745}" type="slidenum">
              <a:rPr lang="es-CO" smtClean="0"/>
              <a:pPr/>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EF1600B0-00BB-4BB4-87EA-E193ECC2A46B}" type="datetimeFigureOut">
              <a:rPr lang="es-CO" smtClean="0"/>
              <a:pPr/>
              <a:t>13/09/2013</a:t>
            </a:fld>
            <a:endParaRPr lang="es-CO"/>
          </a:p>
        </p:txBody>
      </p:sp>
      <p:sp>
        <p:nvSpPr>
          <p:cNvPr id="6" name="5 Marcador de pie de página"/>
          <p:cNvSpPr>
            <a:spLocks noGrp="1"/>
          </p:cNvSpPr>
          <p:nvPr>
            <p:ph type="ftr" sz="quarter" idx="11"/>
          </p:nvPr>
        </p:nvSpPr>
        <p:spPr/>
        <p:txBody>
          <a:bodyPr/>
          <a:lstStyle>
            <a:extLst/>
          </a:lstStyle>
          <a:p>
            <a:endParaRPr lang="es-CO"/>
          </a:p>
        </p:txBody>
      </p:sp>
      <p:sp>
        <p:nvSpPr>
          <p:cNvPr id="7" name="6 Marcador de número de diapositiva"/>
          <p:cNvSpPr>
            <a:spLocks noGrp="1"/>
          </p:cNvSpPr>
          <p:nvPr>
            <p:ph type="sldNum" sz="quarter" idx="12"/>
          </p:nvPr>
        </p:nvSpPr>
        <p:spPr/>
        <p:txBody>
          <a:bodyPr/>
          <a:lstStyle>
            <a:extLst/>
          </a:lstStyle>
          <a:p>
            <a:fld id="{A9279ECE-4EA0-48EB-8D5A-8E343536E745}" type="slidenum">
              <a:rPr lang="es-CO" smtClean="0"/>
              <a:pPr/>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5" name="14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dondear rectángulo de esquina sencilla"/>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EF1600B0-00BB-4BB4-87EA-E193ECC2A46B}" type="datetimeFigureOut">
              <a:rPr lang="es-CO" smtClean="0"/>
              <a:pPr/>
              <a:t>13/09/2013</a:t>
            </a:fld>
            <a:endParaRPr lang="es-CO"/>
          </a:p>
        </p:txBody>
      </p:sp>
      <p:sp>
        <p:nvSpPr>
          <p:cNvPr id="6" name="5 Marcador de pie de página"/>
          <p:cNvSpPr>
            <a:spLocks noGrp="1"/>
          </p:cNvSpPr>
          <p:nvPr>
            <p:ph type="ftr" sz="quarter" idx="11"/>
          </p:nvPr>
        </p:nvSpPr>
        <p:spPr/>
        <p:txBody>
          <a:bodyPr/>
          <a:lstStyle>
            <a:extLst/>
          </a:lstStyle>
          <a:p>
            <a:endParaRPr lang="es-CO"/>
          </a:p>
        </p:txBody>
      </p:sp>
      <p:sp>
        <p:nvSpPr>
          <p:cNvPr id="7" name="6 Marcador de número de diapositiva"/>
          <p:cNvSpPr>
            <a:spLocks noGrp="1"/>
          </p:cNvSpPr>
          <p:nvPr>
            <p:ph type="sldNum" sz="quarter" idx="12"/>
          </p:nvPr>
        </p:nvSpPr>
        <p:spPr/>
        <p:txBody>
          <a:bodyPr/>
          <a:lstStyle>
            <a:extLst/>
          </a:lstStyle>
          <a:p>
            <a:fld id="{A9279ECE-4EA0-48EB-8D5A-8E343536E745}" type="slidenum">
              <a:rPr lang="es-CO" smtClean="0"/>
              <a:pPr/>
              <a:t>‹Nº›</a:t>
            </a:fld>
            <a:endParaRPr lang="es-CO"/>
          </a:p>
        </p:txBody>
      </p:sp>
      <p:sp>
        <p:nvSpPr>
          <p:cNvPr id="3" name="2 Marcador de posición de imagen"/>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s-ES" smtClean="0"/>
              <a:t>Haga clic en el icono para agregar una imagen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Rectángulo redondeado"/>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12 Marcador de título"/>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s-ES" smtClean="0"/>
              <a:t>Haga clic para modificar el estilo de título del patrón</a:t>
            </a:r>
            <a:endParaRPr kumimoji="0" lang="en-US"/>
          </a:p>
        </p:txBody>
      </p:sp>
      <p:sp>
        <p:nvSpPr>
          <p:cNvPr id="4" name="3 Marcador de texto"/>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5" name="24 Marcador de fecha"/>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EF1600B0-00BB-4BB4-87EA-E193ECC2A46B}" type="datetimeFigureOut">
              <a:rPr lang="es-CO" smtClean="0"/>
              <a:pPr/>
              <a:t>13/09/2013</a:t>
            </a:fld>
            <a:endParaRPr lang="es-CO"/>
          </a:p>
        </p:txBody>
      </p:sp>
      <p:sp>
        <p:nvSpPr>
          <p:cNvPr id="18" name="17 Marcador de pie de página"/>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s-CO"/>
          </a:p>
        </p:txBody>
      </p:sp>
      <p:sp>
        <p:nvSpPr>
          <p:cNvPr id="5" name="4 Marcador de número de diapositiva"/>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A9279ECE-4EA0-48EB-8D5A-8E343536E745}" type="slidenum">
              <a:rPr lang="es-CO" smtClean="0"/>
              <a:pPr/>
              <a:t>‹Nº›</a:t>
            </a:fld>
            <a:endParaRPr lang="es-CO"/>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2.xml"/><Relationship Id="rId4" Type="http://schemas.openxmlformats.org/officeDocument/2006/relationships/image" Target="../media/image5.gi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fontScale="90000"/>
          </a:bodyPr>
          <a:lstStyle/>
          <a:p>
            <a:pPr algn="ctr"/>
            <a:r>
              <a:rPr lang="es-CO" dirty="0" smtClean="0"/>
              <a:t>REGIMEN CAMBIARIO E INVERSION INTERNACIONAL</a:t>
            </a:r>
            <a:endParaRPr lang="es-CO" dirty="0"/>
          </a:p>
        </p:txBody>
      </p:sp>
      <p:sp>
        <p:nvSpPr>
          <p:cNvPr id="3" name="2 Subtítulo"/>
          <p:cNvSpPr>
            <a:spLocks noGrp="1"/>
          </p:cNvSpPr>
          <p:nvPr>
            <p:ph type="subTitle" idx="1"/>
          </p:nvPr>
        </p:nvSpPr>
        <p:spPr>
          <a:xfrm>
            <a:off x="722376" y="3685032"/>
            <a:ext cx="7954080" cy="1688184"/>
          </a:xfrm>
        </p:spPr>
        <p:txBody>
          <a:bodyPr>
            <a:normAutofit/>
          </a:bodyPr>
          <a:lstStyle/>
          <a:p>
            <a:endParaRPr lang="es-CO" dirty="0" smtClean="0"/>
          </a:p>
          <a:p>
            <a:endParaRPr lang="es-CO" dirty="0"/>
          </a:p>
          <a:p>
            <a:r>
              <a:rPr lang="es-CO" dirty="0" smtClean="0"/>
              <a:t>POR</a:t>
            </a:r>
            <a:r>
              <a:rPr lang="es-CO" dirty="0" smtClean="0"/>
              <a:t>: VIVIANA SOTO</a:t>
            </a:r>
          </a:p>
          <a:p>
            <a:r>
              <a:rPr lang="es-CO" dirty="0" smtClean="0"/>
              <a:t>HECTOR ESPINOSA</a:t>
            </a:r>
          </a:p>
          <a:p>
            <a:r>
              <a:rPr lang="es-CO" dirty="0" smtClean="0"/>
              <a:t>GRUPO 10</a:t>
            </a:r>
            <a:endParaRPr lang="es-CO"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476672"/>
            <a:ext cx="8183880" cy="1051560"/>
          </a:xfrm>
        </p:spPr>
        <p:txBody>
          <a:bodyPr>
            <a:normAutofit fontScale="90000"/>
          </a:bodyPr>
          <a:lstStyle/>
          <a:p>
            <a:r>
              <a:rPr lang="es-CO" dirty="0" smtClean="0"/>
              <a:t/>
            </a:r>
            <a:br>
              <a:rPr lang="es-CO" dirty="0" smtClean="0"/>
            </a:br>
            <a:r>
              <a:rPr lang="es-CO" dirty="0" smtClean="0"/>
              <a:t/>
            </a:r>
            <a:br>
              <a:rPr lang="es-CO" dirty="0" smtClean="0"/>
            </a:br>
            <a:r>
              <a:rPr lang="es-CO" dirty="0" smtClean="0"/>
              <a:t> ¿Cuáles son las operaciones del mercado no cambiario?</a:t>
            </a:r>
            <a:endParaRPr lang="es-CO" dirty="0"/>
          </a:p>
        </p:txBody>
      </p:sp>
      <p:sp>
        <p:nvSpPr>
          <p:cNvPr id="3" name="2 Marcador de contenido"/>
          <p:cNvSpPr>
            <a:spLocks noGrp="1"/>
          </p:cNvSpPr>
          <p:nvPr>
            <p:ph idx="1"/>
          </p:nvPr>
        </p:nvSpPr>
        <p:spPr>
          <a:xfrm>
            <a:off x="539552" y="1556792"/>
            <a:ext cx="8183880" cy="4320480"/>
          </a:xfrm>
        </p:spPr>
        <p:txBody>
          <a:bodyPr>
            <a:normAutofit fontScale="77500" lnSpcReduction="20000"/>
          </a:bodyPr>
          <a:lstStyle/>
          <a:p>
            <a:r>
              <a:rPr lang="es-CO" dirty="0" smtClean="0"/>
              <a:t>las divisas cuya negociación no debe efectuarse obligatoriamente por conducto de los intermediarios autorizados, las cuales se entiende que son de libre tenencia, posesión y negociación dentro de las limitaciones señaladas por el régimen cambiario.</a:t>
            </a:r>
          </a:p>
          <a:p>
            <a:pPr>
              <a:buNone/>
            </a:pPr>
            <a:endParaRPr lang="es-CO" dirty="0" smtClean="0"/>
          </a:p>
          <a:p>
            <a:r>
              <a:rPr lang="es-CO" dirty="0" smtClean="0"/>
              <a:t>Ejemplo, a este mercado pertenecen las divisas: </a:t>
            </a:r>
            <a:br>
              <a:rPr lang="es-CO" dirty="0" smtClean="0"/>
            </a:br>
            <a:r>
              <a:rPr lang="es-CO" dirty="0" smtClean="0"/>
              <a:t>· Ingresadas o egresadas por los viajeros </a:t>
            </a:r>
            <a:br>
              <a:rPr lang="es-CO" dirty="0" smtClean="0"/>
            </a:br>
            <a:r>
              <a:rPr lang="es-CO" dirty="0" smtClean="0"/>
              <a:t>· Recibidas por las agencias de turismo y los hoteles por bienes y servicios vendidos a turistas extranjeros. </a:t>
            </a:r>
            <a:br>
              <a:rPr lang="es-CO" dirty="0" smtClean="0"/>
            </a:br>
            <a:r>
              <a:rPr lang="es-CO" dirty="0" smtClean="0"/>
              <a:t>· La compraventa de manera profesional ejercida por las residentes en el país, diferentes a las que efectúan las casas de cambio autorizadas para ello.</a:t>
            </a:r>
            <a:br>
              <a:rPr lang="es-CO" dirty="0" smtClean="0"/>
            </a:br>
            <a:r>
              <a:rPr lang="es-CO" dirty="0" smtClean="0"/>
              <a:t>· Las operaciones entre residentes en el país en moneda extranjera</a:t>
            </a:r>
            <a:endParaRPr lang="es-CO"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692696"/>
            <a:ext cx="8183880" cy="1051560"/>
          </a:xfrm>
        </p:spPr>
        <p:txBody>
          <a:bodyPr>
            <a:normAutofit fontScale="90000"/>
          </a:bodyPr>
          <a:lstStyle/>
          <a:p>
            <a:r>
              <a:rPr lang="es-ES" dirty="0" smtClean="0"/>
              <a:t>¿Qué es inversión internacional?</a:t>
            </a:r>
            <a:r>
              <a:rPr lang="es-CO" dirty="0" smtClean="0"/>
              <a:t/>
            </a:r>
            <a:br>
              <a:rPr lang="es-CO" dirty="0" smtClean="0"/>
            </a:br>
            <a:endParaRPr lang="es-CO" dirty="0"/>
          </a:p>
        </p:txBody>
      </p:sp>
      <p:sp>
        <p:nvSpPr>
          <p:cNvPr id="3" name="2 Marcador de contenido"/>
          <p:cNvSpPr>
            <a:spLocks noGrp="1"/>
          </p:cNvSpPr>
          <p:nvPr>
            <p:ph idx="1"/>
          </p:nvPr>
        </p:nvSpPr>
        <p:spPr>
          <a:xfrm>
            <a:off x="539552" y="1988840"/>
            <a:ext cx="8183880" cy="3456384"/>
          </a:xfrm>
        </p:spPr>
        <p:txBody>
          <a:bodyPr/>
          <a:lstStyle/>
          <a:p>
            <a:r>
              <a:rPr lang="es-ES" dirty="0" smtClean="0"/>
              <a:t>La inversión internacional explica el flujo de capital de la inversión dentro y fuera de un país por los inversores que quieren maximizar el retorno de sus inversiones. </a:t>
            </a:r>
          </a:p>
          <a:p>
            <a:endParaRPr lang="es-ES" sz="2000" dirty="0" smtClean="0"/>
          </a:p>
          <a:p>
            <a:endParaRPr lang="es-ES" sz="2000" dirty="0" smtClean="0"/>
          </a:p>
          <a:p>
            <a:endParaRPr lang="es-ES" sz="2000" dirty="0" smtClean="0"/>
          </a:p>
          <a:p>
            <a:pPr>
              <a:buNone/>
            </a:pPr>
            <a:r>
              <a:rPr lang="es-ES" sz="2000" dirty="0" smtClean="0"/>
              <a:t>   </a:t>
            </a:r>
            <a:endParaRPr lang="es-CO"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611560" y="1628800"/>
            <a:ext cx="3931920" cy="792162"/>
          </a:xfrm>
        </p:spPr>
        <p:txBody>
          <a:bodyPr/>
          <a:lstStyle/>
          <a:p>
            <a:r>
              <a:rPr lang="es-ES" dirty="0" smtClean="0"/>
              <a:t>Costo de oportunidad</a:t>
            </a:r>
            <a:endParaRPr lang="es-CO" dirty="0" smtClean="0"/>
          </a:p>
          <a:p>
            <a:endParaRPr lang="es-CO" dirty="0"/>
          </a:p>
        </p:txBody>
      </p:sp>
      <p:sp>
        <p:nvSpPr>
          <p:cNvPr id="4" name="3 Marcador de texto"/>
          <p:cNvSpPr>
            <a:spLocks noGrp="1"/>
          </p:cNvSpPr>
          <p:nvPr>
            <p:ph type="body" sz="half" idx="3"/>
          </p:nvPr>
        </p:nvSpPr>
        <p:spPr>
          <a:xfrm>
            <a:off x="4860032" y="1484784"/>
            <a:ext cx="3931920" cy="792162"/>
          </a:xfrm>
        </p:spPr>
        <p:txBody>
          <a:bodyPr>
            <a:normAutofit fontScale="92500" lnSpcReduction="10000"/>
          </a:bodyPr>
          <a:lstStyle/>
          <a:p>
            <a:r>
              <a:rPr lang="es-ES" dirty="0" smtClean="0">
                <a:solidFill>
                  <a:srgbClr val="00B050"/>
                </a:solidFill>
              </a:rPr>
              <a:t>Inversión extranjera de cartera</a:t>
            </a:r>
            <a:endParaRPr lang="es-CO" dirty="0">
              <a:solidFill>
                <a:srgbClr val="00B050"/>
              </a:solidFill>
            </a:endParaRPr>
          </a:p>
        </p:txBody>
      </p:sp>
      <p:sp>
        <p:nvSpPr>
          <p:cNvPr id="5" name="4 Marcador de contenido"/>
          <p:cNvSpPr>
            <a:spLocks noGrp="1"/>
          </p:cNvSpPr>
          <p:nvPr>
            <p:ph sz="quarter" idx="2"/>
          </p:nvPr>
        </p:nvSpPr>
        <p:spPr>
          <a:xfrm>
            <a:off x="539552" y="2348880"/>
            <a:ext cx="3931920" cy="3489960"/>
          </a:xfrm>
        </p:spPr>
        <p:txBody>
          <a:bodyPr>
            <a:normAutofit fontScale="85000" lnSpcReduction="10000"/>
          </a:bodyPr>
          <a:lstStyle/>
          <a:p>
            <a:r>
              <a:rPr lang="es-ES" dirty="0" smtClean="0"/>
              <a:t>La inversión internacional en gran medida está determinada por el costo de oportunidad de la inversión. Los inversores internacionales comparan diferentes alternativas de inversión y seleccionan la oportunidad que pueda maximizar sus retornos.</a:t>
            </a:r>
            <a:endParaRPr lang="es-CO" dirty="0" smtClean="0"/>
          </a:p>
          <a:p>
            <a:endParaRPr lang="es-CO" dirty="0"/>
          </a:p>
        </p:txBody>
      </p:sp>
      <p:sp>
        <p:nvSpPr>
          <p:cNvPr id="6" name="5 Marcador de contenido"/>
          <p:cNvSpPr>
            <a:spLocks noGrp="1"/>
          </p:cNvSpPr>
          <p:nvPr>
            <p:ph sz="quarter" idx="4"/>
          </p:nvPr>
        </p:nvSpPr>
        <p:spPr>
          <a:xfrm>
            <a:off x="4716016" y="2276872"/>
            <a:ext cx="3931920" cy="3489960"/>
          </a:xfrm>
        </p:spPr>
        <p:txBody>
          <a:bodyPr>
            <a:normAutofit fontScale="85000" lnSpcReduction="20000"/>
          </a:bodyPr>
          <a:lstStyle/>
          <a:p>
            <a:r>
              <a:rPr lang="es-ES" dirty="0" smtClean="0"/>
              <a:t>Las inversiones extranjeras de cartera, son las inversiones extranjeras pasivas donde los inversores no participan directamente en la inversión en el extranjero. En cambio, los inversores ponen su dinero en valores extranjeros y otras inversiones para ganar intereses o dividendos.</a:t>
            </a:r>
            <a:endParaRPr lang="es-CO" dirty="0" smtClean="0"/>
          </a:p>
          <a:p>
            <a:endParaRPr lang="es-CO" dirty="0"/>
          </a:p>
        </p:txBody>
      </p:sp>
      <p:sp>
        <p:nvSpPr>
          <p:cNvPr id="8" name="1 Título"/>
          <p:cNvSpPr>
            <a:spLocks noGrp="1"/>
          </p:cNvSpPr>
          <p:nvPr>
            <p:ph type="title"/>
          </p:nvPr>
        </p:nvSpPr>
        <p:spPr>
          <a:xfrm>
            <a:off x="467544" y="476672"/>
            <a:ext cx="8183880" cy="1051560"/>
          </a:xfrm>
        </p:spPr>
        <p:txBody>
          <a:bodyPr>
            <a:normAutofit fontScale="90000"/>
          </a:bodyPr>
          <a:lstStyle/>
          <a:p>
            <a:pPr algn="ctr"/>
            <a:r>
              <a:rPr lang="es-ES" dirty="0" smtClean="0"/>
              <a:t>Inversión internacional?</a:t>
            </a:r>
            <a:r>
              <a:rPr lang="es-CO" dirty="0" smtClean="0"/>
              <a:t/>
            </a:r>
            <a:br>
              <a:rPr lang="es-CO" dirty="0" smtClean="0"/>
            </a:br>
            <a:endParaRPr lang="es-CO"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476672"/>
            <a:ext cx="8183880" cy="1051560"/>
          </a:xfrm>
        </p:spPr>
        <p:txBody>
          <a:bodyPr>
            <a:normAutofit fontScale="90000"/>
          </a:bodyPr>
          <a:lstStyle/>
          <a:p>
            <a:pPr algn="ctr"/>
            <a:r>
              <a:rPr lang="es-ES" dirty="0" smtClean="0"/>
              <a:t>Inversión extranjera directa</a:t>
            </a:r>
            <a:r>
              <a:rPr lang="es-CO" dirty="0" smtClean="0"/>
              <a:t/>
            </a:r>
            <a:br>
              <a:rPr lang="es-CO" dirty="0" smtClean="0"/>
            </a:br>
            <a:endParaRPr lang="es-CO" dirty="0"/>
          </a:p>
        </p:txBody>
      </p:sp>
      <p:sp>
        <p:nvSpPr>
          <p:cNvPr id="3" name="2 Marcador de contenido"/>
          <p:cNvSpPr>
            <a:spLocks noGrp="1"/>
          </p:cNvSpPr>
          <p:nvPr>
            <p:ph idx="1"/>
          </p:nvPr>
        </p:nvSpPr>
        <p:spPr>
          <a:xfrm>
            <a:off x="539552" y="1628800"/>
            <a:ext cx="8183880" cy="4187952"/>
          </a:xfrm>
        </p:spPr>
        <p:txBody>
          <a:bodyPr/>
          <a:lstStyle/>
          <a:p>
            <a:r>
              <a:rPr lang="es-ES" dirty="0" smtClean="0"/>
              <a:t>La inversión extranjera directa es la otra parte de la teoría de la inversión internacional y es una inversión activa en un país extranjero. En lugar de invertir en valores, los inversionistas se dedican directamente a la construcción de fábricas o a ganar participación mayoritaria en las empresas extranjeras para obtener beneficios.</a:t>
            </a:r>
            <a:endParaRPr lang="es-CO" dirty="0" smtClean="0"/>
          </a:p>
          <a:p>
            <a:endParaRPr lang="es-CO"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4" name="Picture 10" descr="http://www.eird.org/esp/revista/no-14-2007/images/reco.jpg"/>
          <p:cNvPicPr>
            <a:picLocks noChangeAspect="1" noChangeArrowheads="1"/>
          </p:cNvPicPr>
          <p:nvPr/>
        </p:nvPicPr>
        <p:blipFill rotWithShape="1">
          <a:blip r:embed="rId2">
            <a:extLst>
              <a:ext uri="{28A0092B-C50C-407E-A947-70E740481C1C}">
                <a14:useLocalDpi xmlns:a14="http://schemas.microsoft.com/office/drawing/2010/main" val="0"/>
              </a:ext>
            </a:extLst>
          </a:blip>
          <a:srcRect l="6902" t="10588" r="7155" b="8940"/>
          <a:stretch/>
        </p:blipFill>
        <p:spPr bwMode="auto">
          <a:xfrm>
            <a:off x="5076056" y="2746755"/>
            <a:ext cx="3713196" cy="329184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7544" y="404664"/>
            <a:ext cx="8183880" cy="1051560"/>
          </a:xfrm>
        </p:spPr>
        <p:txBody>
          <a:bodyPr>
            <a:normAutofit fontScale="90000"/>
          </a:bodyPr>
          <a:lstStyle/>
          <a:p>
            <a:r>
              <a:rPr lang="es-CO" dirty="0" smtClean="0"/>
              <a:t>¿QUE ES EL REGIMEN CAMBIARIO</a:t>
            </a:r>
            <a:endParaRPr lang="es-CO" dirty="0"/>
          </a:p>
        </p:txBody>
      </p:sp>
      <p:sp>
        <p:nvSpPr>
          <p:cNvPr id="3" name="2 Marcador de contenido"/>
          <p:cNvSpPr>
            <a:spLocks noGrp="1"/>
          </p:cNvSpPr>
          <p:nvPr>
            <p:ph idx="1"/>
          </p:nvPr>
        </p:nvSpPr>
        <p:spPr>
          <a:xfrm>
            <a:off x="336044" y="1615859"/>
            <a:ext cx="8183880" cy="3096344"/>
          </a:xfrm>
        </p:spPr>
        <p:txBody>
          <a:bodyPr/>
          <a:lstStyle/>
          <a:p>
            <a:pPr lvl="0"/>
            <a:r>
              <a:rPr lang="es-CO" dirty="0" smtClean="0"/>
              <a:t>El régimen cambiario es el conjunto de normas que regulan aspectos de los cambios internacionales. </a:t>
            </a:r>
          </a:p>
          <a:p>
            <a:pPr>
              <a:buNone/>
            </a:pPr>
            <a:endParaRPr lang="es-CO"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0" y="548680"/>
            <a:ext cx="8183880" cy="1051560"/>
          </a:xfrm>
        </p:spPr>
        <p:txBody>
          <a:bodyPr>
            <a:normAutofit fontScale="90000"/>
          </a:bodyPr>
          <a:lstStyle/>
          <a:p>
            <a:pPr algn="ctr"/>
            <a:r>
              <a:rPr lang="es-CO" dirty="0" smtClean="0"/>
              <a:t>¿QUIEN DEFINE EL REGIMEN CAMBIARIO?</a:t>
            </a:r>
            <a:endParaRPr lang="es-CO" dirty="0"/>
          </a:p>
        </p:txBody>
      </p:sp>
      <p:sp>
        <p:nvSpPr>
          <p:cNvPr id="3" name="2 Marcador de contenido"/>
          <p:cNvSpPr>
            <a:spLocks noGrp="1"/>
          </p:cNvSpPr>
          <p:nvPr>
            <p:ph idx="1"/>
          </p:nvPr>
        </p:nvSpPr>
        <p:spPr>
          <a:xfrm>
            <a:off x="539552" y="1844824"/>
            <a:ext cx="8183880" cy="3474712"/>
          </a:xfrm>
        </p:spPr>
        <p:txBody>
          <a:bodyPr>
            <a:normAutofit/>
          </a:bodyPr>
          <a:lstStyle/>
          <a:p>
            <a:r>
              <a:rPr lang="es-CO" dirty="0" smtClean="0"/>
              <a:t>El banco central de cada país es el que se encarga de definir el régimen cambiario como parte del sistema monetario.</a:t>
            </a:r>
          </a:p>
          <a:p>
            <a:pPr>
              <a:buNone/>
            </a:pPr>
            <a:r>
              <a:rPr lang="es-CO" dirty="0" smtClean="0"/>
              <a:t>  La elección de una u otra forma de manejar la moneda responderá a la política monetaria de cada país.</a:t>
            </a:r>
            <a:br>
              <a:rPr lang="es-CO" dirty="0" smtClean="0"/>
            </a:br>
            <a:endParaRPr lang="es-CO" dirty="0" smtClean="0"/>
          </a:p>
          <a:p>
            <a:endParaRPr lang="es-CO"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428604"/>
            <a:ext cx="8183880" cy="1051560"/>
          </a:xfrm>
        </p:spPr>
        <p:txBody>
          <a:bodyPr>
            <a:normAutofit fontScale="90000"/>
          </a:bodyPr>
          <a:lstStyle/>
          <a:p>
            <a:r>
              <a:rPr lang="es-CO" dirty="0" smtClean="0"/>
              <a:t>Características principales de los dos regímenes básicos existentes</a:t>
            </a:r>
            <a:endParaRPr lang="es-CO" dirty="0"/>
          </a:p>
        </p:txBody>
      </p:sp>
      <p:sp>
        <p:nvSpPr>
          <p:cNvPr id="3" name="2 Marcador de texto"/>
          <p:cNvSpPr>
            <a:spLocks noGrp="1"/>
          </p:cNvSpPr>
          <p:nvPr>
            <p:ph type="body" idx="1"/>
          </p:nvPr>
        </p:nvSpPr>
        <p:spPr>
          <a:xfrm>
            <a:off x="607224" y="1636706"/>
            <a:ext cx="3931920" cy="792162"/>
          </a:xfrm>
        </p:spPr>
        <p:txBody>
          <a:bodyPr/>
          <a:lstStyle/>
          <a:p>
            <a:r>
              <a:rPr lang="es-CO" i="1" dirty="0" smtClean="0">
                <a:solidFill>
                  <a:srgbClr val="00B050"/>
                </a:solidFill>
              </a:rPr>
              <a:t>Tipo de Cambio Fijo</a:t>
            </a:r>
          </a:p>
          <a:p>
            <a:endParaRPr lang="es-CO" dirty="0"/>
          </a:p>
        </p:txBody>
      </p:sp>
      <p:sp>
        <p:nvSpPr>
          <p:cNvPr id="4" name="3 Marcador de texto"/>
          <p:cNvSpPr>
            <a:spLocks noGrp="1"/>
          </p:cNvSpPr>
          <p:nvPr>
            <p:ph type="body" sz="half" idx="3"/>
          </p:nvPr>
        </p:nvSpPr>
        <p:spPr>
          <a:xfrm>
            <a:off x="4652169" y="1779582"/>
            <a:ext cx="3931920" cy="792162"/>
          </a:xfrm>
        </p:spPr>
        <p:txBody>
          <a:bodyPr>
            <a:normAutofit fontScale="92500" lnSpcReduction="10000"/>
          </a:bodyPr>
          <a:lstStyle/>
          <a:p>
            <a:r>
              <a:rPr lang="es-CO" i="1" dirty="0" smtClean="0">
                <a:solidFill>
                  <a:srgbClr val="00B050"/>
                </a:solidFill>
              </a:rPr>
              <a:t>Tipo de Cambio Flotante</a:t>
            </a:r>
            <a:endParaRPr lang="es-CO" dirty="0" smtClean="0">
              <a:solidFill>
                <a:srgbClr val="00B050"/>
              </a:solidFill>
            </a:endParaRPr>
          </a:p>
          <a:p>
            <a:endParaRPr lang="es-CO" dirty="0"/>
          </a:p>
        </p:txBody>
      </p:sp>
      <p:sp>
        <p:nvSpPr>
          <p:cNvPr id="5" name="4 Marcador de contenido"/>
          <p:cNvSpPr>
            <a:spLocks noGrp="1"/>
          </p:cNvSpPr>
          <p:nvPr>
            <p:ph sz="quarter" idx="2"/>
          </p:nvPr>
        </p:nvSpPr>
        <p:spPr>
          <a:xfrm>
            <a:off x="607224" y="2296494"/>
            <a:ext cx="3931920" cy="3489960"/>
          </a:xfrm>
        </p:spPr>
        <p:txBody>
          <a:bodyPr>
            <a:normAutofit/>
          </a:bodyPr>
          <a:lstStyle/>
          <a:p>
            <a:r>
              <a:rPr lang="es-CO" dirty="0" smtClean="0"/>
              <a:t>Es cuando el Banco Central de un país </a:t>
            </a:r>
            <a:r>
              <a:rPr lang="es-CO" b="1" dirty="0" smtClean="0"/>
              <a:t>determina el valor de su moneda en referencia a una moneda extranjera</a:t>
            </a:r>
            <a:r>
              <a:rPr lang="es-CO" dirty="0" smtClean="0"/>
              <a:t>.</a:t>
            </a:r>
          </a:p>
          <a:p>
            <a:endParaRPr lang="es-CO" dirty="0"/>
          </a:p>
        </p:txBody>
      </p:sp>
      <p:sp>
        <p:nvSpPr>
          <p:cNvPr id="6" name="5 Marcador de contenido"/>
          <p:cNvSpPr>
            <a:spLocks noGrp="1"/>
          </p:cNvSpPr>
          <p:nvPr>
            <p:ph sz="quarter" idx="4"/>
          </p:nvPr>
        </p:nvSpPr>
        <p:spPr>
          <a:xfrm>
            <a:off x="4652169" y="2367932"/>
            <a:ext cx="3931920" cy="3489960"/>
          </a:xfrm>
        </p:spPr>
        <p:txBody>
          <a:bodyPr>
            <a:normAutofit fontScale="92500" lnSpcReduction="10000"/>
          </a:bodyPr>
          <a:lstStyle/>
          <a:p>
            <a:r>
              <a:rPr lang="es-CO" dirty="0" smtClean="0"/>
              <a:t>Este régimen suele denominarse también de tipo de cambio libre o flexible. La relación entre la moneda nacional y las extranjeras </a:t>
            </a:r>
            <a:r>
              <a:rPr lang="es-CO" b="1" dirty="0" smtClean="0"/>
              <a:t>estará marcado por la demanda y ofertas de divisas del mercado</a:t>
            </a:r>
            <a:r>
              <a:rPr lang="es-CO" dirty="0" smtClean="0"/>
              <a:t>.</a:t>
            </a:r>
            <a:endParaRPr lang="es-CO"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500042"/>
            <a:ext cx="8183880" cy="1051560"/>
          </a:xfrm>
        </p:spPr>
        <p:txBody>
          <a:bodyPr>
            <a:normAutofit fontScale="90000"/>
          </a:bodyPr>
          <a:lstStyle/>
          <a:p>
            <a:pPr algn="ctr"/>
            <a:r>
              <a:rPr lang="es-CO" dirty="0" smtClean="0"/>
              <a:t>GENERALIDADES CONTROL CAMBIARIO</a:t>
            </a:r>
            <a:endParaRPr lang="es-CO" dirty="0"/>
          </a:p>
        </p:txBody>
      </p:sp>
      <p:sp>
        <p:nvSpPr>
          <p:cNvPr id="3" name="2 Marcador de contenido"/>
          <p:cNvSpPr>
            <a:spLocks noGrp="1"/>
          </p:cNvSpPr>
          <p:nvPr>
            <p:ph idx="1"/>
          </p:nvPr>
        </p:nvSpPr>
        <p:spPr>
          <a:xfrm>
            <a:off x="500034" y="1785926"/>
            <a:ext cx="8183880" cy="4595402"/>
          </a:xfrm>
        </p:spPr>
        <p:txBody>
          <a:bodyPr/>
          <a:lstStyle/>
          <a:p>
            <a:pPr>
              <a:buNone/>
            </a:pPr>
            <a:r>
              <a:rPr lang="es-CO" dirty="0" smtClean="0"/>
              <a:t>  De acuerdo al régimen cambiario Colombiano se pueden considerar dos mercados: </a:t>
            </a:r>
          </a:p>
          <a:p>
            <a:pPr>
              <a:buNone/>
            </a:pPr>
            <a:endParaRPr lang="es-CO" dirty="0" smtClean="0"/>
          </a:p>
          <a:p>
            <a:pPr>
              <a:buNone/>
            </a:pPr>
            <a:r>
              <a:rPr lang="es-CO" dirty="0" smtClean="0"/>
              <a:t>  </a:t>
            </a:r>
            <a:r>
              <a:rPr lang="es-CO" b="1" dirty="0" smtClean="0">
                <a:solidFill>
                  <a:schemeClr val="accent1"/>
                </a:solidFill>
              </a:rPr>
              <a:t>1·</a:t>
            </a:r>
            <a:r>
              <a:rPr lang="es-CO" dirty="0" smtClean="0"/>
              <a:t> Mercado cambiario </a:t>
            </a:r>
            <a:br>
              <a:rPr lang="es-CO" dirty="0" smtClean="0"/>
            </a:br>
            <a:r>
              <a:rPr lang="es-CO" b="1" dirty="0" smtClean="0">
                <a:solidFill>
                  <a:schemeClr val="accent1"/>
                </a:solidFill>
              </a:rPr>
              <a:t>2·</a:t>
            </a:r>
            <a:r>
              <a:rPr lang="es-CO" dirty="0" smtClean="0"/>
              <a:t> Mercado no </a:t>
            </a:r>
            <a:r>
              <a:rPr lang="es-CO" dirty="0" smtClean="0"/>
              <a:t>cambiario</a:t>
            </a:r>
            <a:r>
              <a:rPr lang="es-CO" dirty="0" smtClean="0"/>
              <a:t/>
            </a:r>
            <a:br>
              <a:rPr lang="es-CO" dirty="0" smtClean="0"/>
            </a:br>
            <a:endParaRPr lang="es-CO" dirty="0"/>
          </a:p>
        </p:txBody>
      </p:sp>
      <p:pic>
        <p:nvPicPr>
          <p:cNvPr id="3076" name="Picture 4" descr="economia"/>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6588224" y="3317352"/>
            <a:ext cx="1733550" cy="1047751"/>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billetes euro"/>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924529">
            <a:off x="6554899" y="4588734"/>
            <a:ext cx="1800200" cy="864096"/>
          </a:xfrm>
          <a:prstGeom prst="rect">
            <a:avLst/>
          </a:prstGeom>
          <a:noFill/>
          <a:extLst>
            <a:ext uri="{909E8E84-426E-40DD-AFC4-6F175D3DCCD1}">
              <a14:hiddenFill xmlns:a14="http://schemas.microsoft.com/office/drawing/2010/main">
                <a:solidFill>
                  <a:srgbClr val="FFFFFF"/>
                </a:solidFill>
              </a14:hiddenFill>
            </a:ext>
          </a:extLst>
        </p:spPr>
      </p:pic>
      <p:pic>
        <p:nvPicPr>
          <p:cNvPr id="3082" name="Picture 10" descr="moneda euro"/>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535934" y="4758261"/>
            <a:ext cx="904875" cy="90487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428604"/>
            <a:ext cx="8183880" cy="1051560"/>
          </a:xfrm>
        </p:spPr>
        <p:txBody>
          <a:bodyPr/>
          <a:lstStyle/>
          <a:p>
            <a:pPr algn="ctr"/>
            <a:r>
              <a:rPr lang="es-CO" dirty="0" smtClean="0"/>
              <a:t>1. Mercado cambiario</a:t>
            </a:r>
            <a:endParaRPr lang="es-CO" dirty="0"/>
          </a:p>
        </p:txBody>
      </p:sp>
      <p:sp>
        <p:nvSpPr>
          <p:cNvPr id="3" name="2 Marcador de contenido"/>
          <p:cNvSpPr>
            <a:spLocks noGrp="1"/>
          </p:cNvSpPr>
          <p:nvPr>
            <p:ph idx="1"/>
          </p:nvPr>
        </p:nvSpPr>
        <p:spPr>
          <a:xfrm>
            <a:off x="571472" y="1571612"/>
            <a:ext cx="8183880" cy="4187952"/>
          </a:xfrm>
        </p:spPr>
        <p:txBody>
          <a:bodyPr>
            <a:normAutofit fontScale="85000" lnSpcReduction="20000"/>
          </a:bodyPr>
          <a:lstStyle/>
          <a:p>
            <a:r>
              <a:rPr lang="es-CO" dirty="0" smtClean="0"/>
              <a:t>El mercado cambiario está constituido por la totalidad de las divisas que deben canalizarse obligatoriamente a través de los mecanismos establecidos por el régimen cambiario para ello, que son:</a:t>
            </a:r>
          </a:p>
          <a:p>
            <a:pPr>
              <a:buNone/>
            </a:pPr>
            <a:endParaRPr lang="es-CO" b="1" dirty="0" smtClean="0"/>
          </a:p>
          <a:p>
            <a:pPr>
              <a:buNone/>
            </a:pPr>
            <a:r>
              <a:rPr lang="es-CO" b="1" dirty="0" smtClean="0"/>
              <a:t>· Por conducto de los intermediarios autorizados </a:t>
            </a:r>
            <a:r>
              <a:rPr lang="es-CO" dirty="0" smtClean="0"/>
              <a:t>(intermediarios del mercado cambiario). </a:t>
            </a:r>
            <a:br>
              <a:rPr lang="es-CO" dirty="0" smtClean="0"/>
            </a:br>
            <a:endParaRPr lang="es-CO" dirty="0" smtClean="0"/>
          </a:p>
          <a:p>
            <a:pPr>
              <a:buNone/>
            </a:pPr>
            <a:r>
              <a:rPr lang="es-CO" dirty="0" smtClean="0"/>
              <a:t/>
            </a:r>
            <a:br>
              <a:rPr lang="es-CO" dirty="0" smtClean="0"/>
            </a:br>
            <a:endParaRPr lang="es-CO"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571472" y="1142984"/>
            <a:ext cx="8072494" cy="4801314"/>
          </a:xfrm>
          <a:prstGeom prst="rect">
            <a:avLst/>
          </a:prstGeom>
        </p:spPr>
        <p:txBody>
          <a:bodyPr wrap="square">
            <a:spAutoFit/>
          </a:bodyPr>
          <a:lstStyle/>
          <a:p>
            <a:r>
              <a:rPr lang="es-CO" dirty="0"/>
              <a:t/>
            </a:r>
            <a:br>
              <a:rPr lang="es-CO" dirty="0"/>
            </a:br>
            <a:r>
              <a:rPr lang="es-CO" dirty="0"/>
              <a:t>Las divisas que debe canalizarse a través del mercado cambiario son las que se originan en:</a:t>
            </a:r>
            <a:br>
              <a:rPr lang="es-CO" dirty="0"/>
            </a:br>
            <a:r>
              <a:rPr lang="es-CO" dirty="0"/>
              <a:t>· Importación y exportación de bienes. </a:t>
            </a:r>
            <a:br>
              <a:rPr lang="es-CO" dirty="0"/>
            </a:br>
            <a:r>
              <a:rPr lang="es-CO" dirty="0"/>
              <a:t>· Operaciones de endeudamiento externo celebradas por residentes en el país, así como los costos financieros inherentes a las mismas. </a:t>
            </a:r>
            <a:br>
              <a:rPr lang="es-CO" dirty="0"/>
            </a:br>
            <a:r>
              <a:rPr lang="es-CO" dirty="0"/>
              <a:t>· Inversiones de capital del exterior en el país, así como los rendimientos asociados a las mismas. </a:t>
            </a:r>
            <a:br>
              <a:rPr lang="es-CO" dirty="0"/>
            </a:br>
            <a:r>
              <a:rPr lang="es-CO" dirty="0"/>
              <a:t>· Inversiones de capital colombiano en el exterior, así como los rendimientos asociados a las mismas. </a:t>
            </a:r>
            <a:br>
              <a:rPr lang="es-CO" dirty="0"/>
            </a:br>
            <a:r>
              <a:rPr lang="es-CO" dirty="0"/>
              <a:t>· Inversiones financieras en títulos emitidos y en activos radicados en el exterior, así como los rendimientos asociados a las mismas, salvo cuando las inversiones se efectúen con divisas provenientes de operaciones que no deban canalizarse a través del mercado cambiario. </a:t>
            </a:r>
            <a:br>
              <a:rPr lang="es-CO" dirty="0"/>
            </a:br>
            <a:r>
              <a:rPr lang="es-CO" dirty="0"/>
              <a:t>· Avales y garantías en moneda extranjera. </a:t>
            </a:r>
            <a:br>
              <a:rPr lang="es-CO" dirty="0"/>
            </a:br>
            <a:r>
              <a:rPr lang="es-CO" dirty="0"/>
              <a:t>· Operaciones de derivados</a:t>
            </a:r>
          </a:p>
        </p:txBody>
      </p:sp>
      <p:sp>
        <p:nvSpPr>
          <p:cNvPr id="5" name="1 Título"/>
          <p:cNvSpPr txBox="1">
            <a:spLocks/>
          </p:cNvSpPr>
          <p:nvPr/>
        </p:nvSpPr>
        <p:spPr>
          <a:xfrm>
            <a:off x="500034" y="357166"/>
            <a:ext cx="8183880" cy="71438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CO" sz="3600" b="1" i="0" u="none" strike="noStrike" kern="1200" cap="none" spc="0" normalizeH="0" baseline="0" noProof="0" dirty="0" smtClean="0">
                <a:ln>
                  <a:noFill/>
                </a:ln>
                <a:solidFill>
                  <a:schemeClr val="accent1">
                    <a:tint val="88000"/>
                    <a:satMod val="150000"/>
                  </a:schemeClr>
                </a:solidFill>
                <a:effectLst>
                  <a:outerShdw blurRad="53975" dist="22860" dir="5400000" algn="tl" rotWithShape="0">
                    <a:srgbClr val="000000">
                      <a:alpha val="55000"/>
                    </a:srgbClr>
                  </a:outerShdw>
                </a:effectLst>
                <a:uLnTx/>
                <a:uFillTx/>
                <a:latin typeface="+mj-lt"/>
                <a:ea typeface="+mj-ea"/>
                <a:cs typeface="+mj-cs"/>
              </a:rPr>
              <a:t>Mercado cambiario</a:t>
            </a:r>
            <a:endParaRPr kumimoji="0" lang="es-CO" sz="3600" b="1" i="0" u="none" strike="noStrike" kern="1200" cap="none" spc="0" normalizeH="0" baseline="0" noProof="0" dirty="0">
              <a:ln>
                <a:noFill/>
              </a:ln>
              <a:solidFill>
                <a:schemeClr val="accent1">
                  <a:tint val="88000"/>
                  <a:satMod val="150000"/>
                </a:schemeClr>
              </a:solidFill>
              <a:effectLst>
                <a:outerShdw blurRad="53975" dist="22860" dir="5400000" algn="tl" rotWithShape="0">
                  <a:srgbClr val="000000">
                    <a:alpha val="55000"/>
                  </a:srgbClr>
                </a:outerShdw>
              </a:effectLst>
              <a:uLnTx/>
              <a:uFillTx/>
              <a:latin typeface="+mj-lt"/>
              <a:ea typeface="+mj-ea"/>
              <a:cs typeface="+mj-cs"/>
            </a:endParaRPr>
          </a:p>
        </p:txBody>
      </p:sp>
    </p:spTree>
    <p:extLst>
      <p:ext uri="{BB962C8B-B14F-4D97-AF65-F5344CB8AC3E}">
        <p14:creationId xmlns:p14="http://schemas.microsoft.com/office/powerpoint/2010/main" val="14706491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55576" y="332656"/>
            <a:ext cx="8183880" cy="1512168"/>
          </a:xfrm>
        </p:spPr>
        <p:txBody>
          <a:bodyPr>
            <a:normAutofit/>
          </a:bodyPr>
          <a:lstStyle/>
          <a:p>
            <a:pPr algn="ctr"/>
            <a:r>
              <a:rPr lang="es-CO" sz="2800" dirty="0" smtClean="0"/>
              <a:t>¿Cuáles son las operaciones del mercado cambiario cuyo control corresponde a la DIAN?</a:t>
            </a:r>
            <a:endParaRPr lang="es-CO" sz="2800" dirty="0"/>
          </a:p>
        </p:txBody>
      </p:sp>
      <p:sp>
        <p:nvSpPr>
          <p:cNvPr id="3" name="2 Marcador de contenido"/>
          <p:cNvSpPr>
            <a:spLocks noGrp="1"/>
          </p:cNvSpPr>
          <p:nvPr>
            <p:ph idx="1"/>
          </p:nvPr>
        </p:nvSpPr>
        <p:spPr>
          <a:xfrm>
            <a:off x="539552" y="1988840"/>
            <a:ext cx="8183880" cy="3899920"/>
          </a:xfrm>
        </p:spPr>
        <p:txBody>
          <a:bodyPr>
            <a:normAutofit fontScale="77500" lnSpcReduction="20000"/>
          </a:bodyPr>
          <a:lstStyle/>
          <a:p>
            <a:r>
              <a:rPr lang="es-CO" dirty="0" smtClean="0"/>
              <a:t>La DIAN ejerce el control y vigilancia sobre el cumplimiento del régimen cambiario en materia de: </a:t>
            </a:r>
            <a:br>
              <a:rPr lang="es-CO" dirty="0" smtClean="0"/>
            </a:br>
            <a:r>
              <a:rPr lang="es-CO" dirty="0" smtClean="0"/>
              <a:t/>
            </a:r>
            <a:br>
              <a:rPr lang="es-CO" dirty="0" smtClean="0"/>
            </a:br>
            <a:r>
              <a:rPr lang="es-CO" dirty="0" smtClean="0"/>
              <a:t>· Importaciones y exportaciones de bienes </a:t>
            </a:r>
            <a:br>
              <a:rPr lang="es-CO" dirty="0" smtClean="0"/>
            </a:br>
            <a:r>
              <a:rPr lang="es-CO" dirty="0" smtClean="0"/>
              <a:t>· Gastos asociados a las importaciones y exportaciones </a:t>
            </a:r>
            <a:br>
              <a:rPr lang="es-CO" dirty="0" smtClean="0"/>
            </a:br>
            <a:r>
              <a:rPr lang="es-CO" dirty="0" smtClean="0"/>
              <a:t>· Financiación, en moneda extranjera, de importaciones y exportaciones </a:t>
            </a:r>
            <a:br>
              <a:rPr lang="es-CO" dirty="0" smtClean="0"/>
            </a:br>
            <a:r>
              <a:rPr lang="es-CO" dirty="0" smtClean="0"/>
              <a:t>· Sobrefacturación y subfacturación de las anteriores operaciones y sobre las demás cuyo control no corresponda a las Superintendencias de Sociedades y Bancaria.</a:t>
            </a:r>
            <a:endParaRPr lang="es-CO"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2" descr="http://www.gifss.com/economia/billetes/billetes.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427984" y="2710903"/>
            <a:ext cx="4259188" cy="3382393"/>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500034" y="428604"/>
            <a:ext cx="8183880" cy="1051560"/>
          </a:xfrm>
        </p:spPr>
        <p:txBody>
          <a:bodyPr/>
          <a:lstStyle/>
          <a:p>
            <a:pPr algn="ctr"/>
            <a:r>
              <a:rPr lang="es-CO" dirty="0" smtClean="0"/>
              <a:t>2. Mercado no cambiario</a:t>
            </a:r>
            <a:endParaRPr lang="es-CO" dirty="0"/>
          </a:p>
        </p:txBody>
      </p:sp>
      <p:sp>
        <p:nvSpPr>
          <p:cNvPr id="3" name="2 Marcador de contenido"/>
          <p:cNvSpPr>
            <a:spLocks noGrp="1"/>
          </p:cNvSpPr>
          <p:nvPr>
            <p:ph idx="1"/>
          </p:nvPr>
        </p:nvSpPr>
        <p:spPr>
          <a:xfrm>
            <a:off x="467544" y="1556792"/>
            <a:ext cx="8183880" cy="4187952"/>
          </a:xfrm>
        </p:spPr>
        <p:txBody>
          <a:bodyPr>
            <a:normAutofit fontScale="77500" lnSpcReduction="20000"/>
          </a:bodyPr>
          <a:lstStyle/>
          <a:p>
            <a:pPr>
              <a:buNone/>
            </a:pPr>
            <a:r>
              <a:rPr lang="es-CO" dirty="0" smtClean="0"/>
              <a:t>   El mercado no cambiario, esta constituido por las divisas que generan todas las operaciones de cambio, distintas de aquellas que deban canalizarse obligatoriamente a través del mercado cambiario.</a:t>
            </a:r>
          </a:p>
          <a:p>
            <a:pPr>
              <a:buNone/>
            </a:pPr>
            <a:r>
              <a:rPr lang="es-CO" dirty="0" smtClean="0"/>
              <a:t/>
            </a:r>
            <a:br>
              <a:rPr lang="es-CO" dirty="0" smtClean="0"/>
            </a:br>
            <a:r>
              <a:rPr lang="es-CO" dirty="0" smtClean="0"/>
              <a:t>EJEMPLO:</a:t>
            </a:r>
            <a:br>
              <a:rPr lang="es-CO" dirty="0" smtClean="0"/>
            </a:br>
            <a:r>
              <a:rPr lang="es-CO" dirty="0" smtClean="0"/>
              <a:t>· La compraventa de divisas de manera profesional.</a:t>
            </a:r>
            <a:r>
              <a:rPr lang="es-CO" strike="sngStrike" dirty="0" smtClean="0"/>
              <a:t> </a:t>
            </a:r>
            <a:r>
              <a:rPr lang="es-CO" dirty="0" smtClean="0"/>
              <a:t/>
            </a:r>
            <a:br>
              <a:rPr lang="es-CO" dirty="0" smtClean="0"/>
            </a:br>
            <a:r>
              <a:rPr lang="es-CO" dirty="0" smtClean="0"/>
              <a:t>· Las divisas recibidas por los hoteles y agencias de turismos a los turistas extranjeros.</a:t>
            </a:r>
            <a:br>
              <a:rPr lang="es-CO" dirty="0" smtClean="0"/>
            </a:br>
            <a:r>
              <a:rPr lang="es-CO" dirty="0" smtClean="0"/>
              <a:t>· Las operaciones entre residentes en el país en moneda extranjera.</a:t>
            </a:r>
            <a:br>
              <a:rPr lang="es-CO" dirty="0" smtClean="0"/>
            </a:br>
            <a:r>
              <a:rPr lang="es-CO" dirty="0" smtClean="0"/>
              <a:t> </a:t>
            </a:r>
            <a:br>
              <a:rPr lang="es-CO" dirty="0" smtClean="0"/>
            </a:br>
            <a:endParaRPr lang="es-CO"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o">
  <a:themeElements>
    <a:clrScheme name="Aspect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o">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o">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128</TotalTime>
  <Words>526</Words>
  <Application>Microsoft Office PowerPoint</Application>
  <PresentationFormat>Presentación en pantalla (4:3)</PresentationFormat>
  <Paragraphs>49</Paragraphs>
  <Slides>13</Slides>
  <Notes>0</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Aspecto</vt:lpstr>
      <vt:lpstr>REGIMEN CAMBIARIO E INVERSION INTERNACIONAL</vt:lpstr>
      <vt:lpstr>¿QUE ES EL REGIMEN CAMBIARIO</vt:lpstr>
      <vt:lpstr>¿QUIEN DEFINE EL REGIMEN CAMBIARIO?</vt:lpstr>
      <vt:lpstr>Características principales de los dos regímenes básicos existentes</vt:lpstr>
      <vt:lpstr>GENERALIDADES CONTROL CAMBIARIO</vt:lpstr>
      <vt:lpstr>1. Mercado cambiario</vt:lpstr>
      <vt:lpstr>Presentación de PowerPoint</vt:lpstr>
      <vt:lpstr>¿Cuáles son las operaciones del mercado cambiario cuyo control corresponde a la DIAN?</vt:lpstr>
      <vt:lpstr>2. Mercado no cambiario</vt:lpstr>
      <vt:lpstr>   ¿Cuáles son las operaciones del mercado no cambiario?</vt:lpstr>
      <vt:lpstr>¿Qué es inversión internacional? </vt:lpstr>
      <vt:lpstr>Inversión internacional? </vt:lpstr>
      <vt:lpstr>Inversión extranjera directa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REGIMEN CAMBIARIO E INVERSION INTERNACIONAL</dc:title>
  <dc:creator>pcc</dc:creator>
  <cp:lastModifiedBy>Viviana</cp:lastModifiedBy>
  <cp:revision>14</cp:revision>
  <dcterms:created xsi:type="dcterms:W3CDTF">2013-09-11T09:43:22Z</dcterms:created>
  <dcterms:modified xsi:type="dcterms:W3CDTF">2013-09-13T20:47:06Z</dcterms:modified>
</cp:coreProperties>
</file>